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65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CB36B-7027-4E95-A9FE-C1928266F3EC}" type="datetimeFigureOut">
              <a:rPr lang="ru-RU" smtClean="0"/>
              <a:t>02.07.2019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4C5B4-2A7B-461C-AB61-E690633F4B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944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02.07.2019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310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02.07.2019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02.07.2019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69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02.07.2019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148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02.07.2019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77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02.07.2019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03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02.07.2019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38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02.07.2019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16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02.07.2019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0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02.07.2019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89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02.07.2019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28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EFC6A-EBA3-4025-B786-F9C26C611D9D}" type="datetimeFigureOut">
              <a:rPr lang="ru-RU" smtClean="0"/>
              <a:t>02.07.2019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89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1.wdp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gif"/><Relationship Id="rId10" Type="http://schemas.openxmlformats.org/officeDocument/2006/relationships/image" Target="../media/image8.png"/><Relationship Id="rId4" Type="http://schemas.openxmlformats.org/officeDocument/2006/relationships/image" Target="../media/image2.gi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льцо 12"/>
          <p:cNvSpPr/>
          <p:nvPr/>
        </p:nvSpPr>
        <p:spPr>
          <a:xfrm>
            <a:off x="1119334" y="1302295"/>
            <a:ext cx="6650050" cy="5049436"/>
          </a:xfrm>
          <a:prstGeom prst="donut">
            <a:avLst>
              <a:gd name="adj" fmla="val 8168"/>
            </a:avLst>
          </a:prstGeom>
          <a:solidFill>
            <a:schemeClr val="accent1">
              <a:lumMod val="60000"/>
              <a:lumOff val="40000"/>
              <a:alpha val="37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979" tIns="39990" rIns="79979" bIns="39990" spcCol="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438" y="125771"/>
            <a:ext cx="8946057" cy="829353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/>
          <a:p>
            <a:pPr defTabSz="914239">
              <a:spcBef>
                <a:spcPct val="0"/>
              </a:spcBef>
            </a:pPr>
            <a:r>
              <a:rPr lang="ru-RU" sz="2100" b="1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ОСНОВНЫЕ ПОКАЗАТЕЛИ ДЕЯТЕЛЬНОСТИ ФНС </a:t>
            </a:r>
            <a:r>
              <a:rPr lang="ru-RU" sz="21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РОССИИ </a:t>
            </a:r>
          </a:p>
          <a:p>
            <a:pPr defTabSz="914239">
              <a:spcBef>
                <a:spcPct val="0"/>
              </a:spcBef>
            </a:pPr>
            <a:r>
              <a:rPr lang="ru-RU" sz="21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ЗА 1 КВАРТАЛ 2019 ГОДА</a:t>
            </a:r>
            <a:endParaRPr lang="ru-RU" sz="2100" b="1" dirty="0">
              <a:solidFill>
                <a:srgbClr val="005AA9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915881" y="1018897"/>
            <a:ext cx="2770854" cy="661121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100" dirty="0"/>
              <a:t>КОЛИЧЕСТВО ВЫЕЗДНЫХ </a:t>
            </a:r>
          </a:p>
          <a:p>
            <a:r>
              <a:rPr lang="ru-RU" sz="1100" dirty="0"/>
              <a:t>НАЛОГОВЫХ ПРОВЕРОК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051626" y="746098"/>
            <a:ext cx="2613908" cy="661121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100" dirty="0"/>
              <a:t>ДОНАЧИСЛЕНО НА ОДНУ </a:t>
            </a:r>
          </a:p>
          <a:p>
            <a:r>
              <a:rPr lang="ru-RU" sz="1100" dirty="0"/>
              <a:t>ВЫЕЗДНУЮ ПРОВЕРКУ</a:t>
            </a:r>
          </a:p>
        </p:txBody>
      </p:sp>
      <p:pic>
        <p:nvPicPr>
          <p:cNvPr id="1027" name="Picture 3" descr="\\10.200.101.36\папка отдела ммп\Коллегии\картинки\Аниме\пр копия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643" y="1273749"/>
            <a:ext cx="743944" cy="7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5445211" y="1689020"/>
            <a:ext cx="492596" cy="360994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/>
              <a:t>19,8 </a:t>
            </a:r>
            <a:r>
              <a:rPr lang="ru-RU" sz="900" dirty="0"/>
              <a:t>МЛН. РУБ.</a:t>
            </a:r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727">
            <a:off x="6377489" y="1748558"/>
            <a:ext cx="1464478" cy="860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7138429" y="1558565"/>
            <a:ext cx="492596" cy="360994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5,6 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601" y="3238356"/>
            <a:ext cx="989855" cy="110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5400811" y="1397574"/>
            <a:ext cx="492596" cy="360994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17,1 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МЛН. РУБ.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46339" y="2765194"/>
            <a:ext cx="3551424" cy="849038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/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РЕШЕНИЙ СУДОВ ПО СПОРАМ ,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ПРОШЕДШИМ ДОСУДЕБНОЕ УРЕГУЛИРОВАНИЕ</a:t>
            </a: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EA"/>
              </a:clrFrom>
              <a:clrTo>
                <a:srgbClr val="FFFFEA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728" y="3553731"/>
            <a:ext cx="724061" cy="68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3220212" y="5283978"/>
            <a:ext cx="3199024" cy="414676"/>
          </a:xfrm>
          <a:prstGeom prst="rect">
            <a:avLst/>
          </a:prstGeom>
          <a:noFill/>
        </p:spPr>
        <p:txBody>
          <a:bodyPr vert="horz" wrap="none" lIns="91232" tIns="45616" rIns="91232" bIns="45616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100" dirty="0">
                <a:solidFill>
                  <a:schemeClr val="tx2">
                    <a:lumMod val="75000"/>
                  </a:schemeClr>
                </a:solidFill>
              </a:rPr>
              <a:t>ОТНОШЕНИЕ ЗАДОЛЖЕННОСТИ К </a:t>
            </a:r>
          </a:p>
          <a:p>
            <a:pPr algn="ctr"/>
            <a:r>
              <a:rPr lang="ru-RU" sz="1100" dirty="0">
                <a:solidFill>
                  <a:schemeClr val="tx2">
                    <a:lumMod val="75000"/>
                  </a:schemeClr>
                </a:solidFill>
              </a:rPr>
              <a:t>ПОСТУПЛЕНИЯМ</a:t>
            </a: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0391">
            <a:off x="4058488" y="5852494"/>
            <a:ext cx="743915" cy="735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90439" y="3228777"/>
            <a:ext cx="2940891" cy="769166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>
            <a:defPPr>
              <a:defRPr lang="ru-RU"/>
            </a:defPPr>
            <a:lvl1pPr algn="ctr" defTabSz="914239">
              <a:spcBef>
                <a:spcPct val="0"/>
              </a:spcBef>
              <a:defRPr sz="1100" b="1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cap="all" dirty="0"/>
              <a:t>Уровень удовлетворенности </a:t>
            </a:r>
            <a:r>
              <a:rPr lang="ru-RU" cap="all" dirty="0" smtClean="0"/>
              <a:t>граждан </a:t>
            </a:r>
          </a:p>
          <a:p>
            <a:r>
              <a:rPr lang="ru-RU" cap="all" dirty="0" smtClean="0"/>
              <a:t>качеством </a:t>
            </a:r>
            <a:r>
              <a:rPr lang="ru-RU" cap="all" dirty="0"/>
              <a:t>предоставления </a:t>
            </a:r>
            <a:endParaRPr lang="ru-RU" cap="all" dirty="0" smtClean="0"/>
          </a:p>
          <a:p>
            <a:r>
              <a:rPr lang="ru-RU" cap="all" dirty="0" smtClean="0"/>
              <a:t>государственных услуг</a:t>
            </a:r>
            <a:r>
              <a:rPr lang="ru-RU" sz="1400" cap="all" dirty="0" smtClean="0"/>
              <a:t>**</a:t>
            </a:r>
            <a:endParaRPr lang="ru-RU" sz="1400" cap="all" dirty="0"/>
          </a:p>
        </p:txBody>
      </p:sp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61" y="3907795"/>
            <a:ext cx="547522" cy="770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-3484" y="1469057"/>
            <a:ext cx="3026585" cy="952186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/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УДОВЛЕТВОРИТЕЛЬНО 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ОЦЕНИВАЮЩИХ РАБОТУ ФНС РОССИИ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 ПРОТИВОДЕЙСТВИЮ КОРРУПЦИИ</a:t>
            </a: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00" y="2586371"/>
            <a:ext cx="377702" cy="400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754379" y="2384030"/>
            <a:ext cx="525645" cy="753707"/>
          </a:xfrm>
          <a:prstGeom prst="rect">
            <a:avLst/>
          </a:prstGeom>
          <a:noFill/>
        </p:spPr>
        <p:txBody>
          <a:bodyPr wrap="square" lIns="80147" tIns="40074" rIns="80147" bIns="40074">
            <a:spAutoFit/>
          </a:bodyPr>
          <a:lstStyle/>
          <a:p>
            <a:pPr algn="ctr"/>
            <a:r>
              <a:rPr lang="en-US" sz="42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ru-RU" sz="42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5" name="Кольцо 54"/>
          <p:cNvSpPr/>
          <p:nvPr/>
        </p:nvSpPr>
        <p:spPr>
          <a:xfrm>
            <a:off x="3390599" y="2785912"/>
            <a:ext cx="1894770" cy="1939655"/>
          </a:xfrm>
          <a:prstGeom prst="donut">
            <a:avLst>
              <a:gd name="adj" fmla="val 16344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979" tIns="39990" rIns="79979" bIns="39990" spcCol="0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4290423" y="2775893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1" name="Овал 60"/>
          <p:cNvSpPr/>
          <p:nvPr/>
        </p:nvSpPr>
        <p:spPr>
          <a:xfrm>
            <a:off x="4769376" y="3046813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3" name="Овал 62"/>
          <p:cNvSpPr/>
          <p:nvPr/>
        </p:nvSpPr>
        <p:spPr>
          <a:xfrm>
            <a:off x="4825023" y="4106411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4978960" y="3540003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0" name="Овал 79"/>
          <p:cNvSpPr/>
          <p:nvPr/>
        </p:nvSpPr>
        <p:spPr>
          <a:xfrm>
            <a:off x="3435053" y="3865528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1" name="Овал 80"/>
          <p:cNvSpPr/>
          <p:nvPr/>
        </p:nvSpPr>
        <p:spPr>
          <a:xfrm>
            <a:off x="3449989" y="3274881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5592119" y="2059948"/>
            <a:ext cx="492596" cy="360994"/>
          </a:xfrm>
          <a:prstGeom prst="rect">
            <a:avLst/>
          </a:prstGeom>
          <a:noFill/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23,1 </a:t>
            </a:r>
            <a:r>
              <a:rPr lang="ru-RU" sz="1100" dirty="0">
                <a:solidFill>
                  <a:schemeClr val="accent6">
                    <a:lumMod val="75000"/>
                  </a:schemeClr>
                </a:solidFill>
              </a:rPr>
              <a:t>МЛН. РУБ.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352753" y="1827851"/>
            <a:ext cx="492596" cy="360994"/>
          </a:xfrm>
          <a:prstGeom prst="rect">
            <a:avLst/>
          </a:prstGeom>
          <a:noFill/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/>
              <a:t>4,1 </a:t>
            </a:r>
            <a:r>
              <a:rPr lang="ru-RU" sz="1100" dirty="0"/>
              <a:t>ТЫС. ЕД.</a:t>
            </a:r>
            <a:endParaRPr lang="ru-RU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5436896" y="4735212"/>
            <a:ext cx="3199024" cy="414676"/>
          </a:xfrm>
          <a:prstGeom prst="rect">
            <a:avLst/>
          </a:prstGeom>
        </p:spPr>
        <p:txBody>
          <a:bodyPr vert="horz" wrap="none" lIns="91232" tIns="45616" rIns="91232" bIns="45616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100" smtClean="0">
                <a:solidFill>
                  <a:schemeClr val="tx2">
                    <a:lumMod val="75000"/>
                  </a:schemeClr>
                </a:solidFill>
              </a:rPr>
              <a:t>ЭФФЕКТИВНОСТЬ ПРОЦЕДУРЫ 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БАНКРОТСТВА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4341692" y="4395992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707491" y="4601514"/>
            <a:ext cx="2940891" cy="769166"/>
          </a:xfrm>
          <a:prstGeom prst="rect">
            <a:avLst/>
          </a:prstGeom>
          <a:noFill/>
        </p:spPr>
        <p:txBody>
          <a:bodyPr vert="horz" wrap="none" lIns="91424" tIns="45712" rIns="91424" bIns="45712" rtlCol="0" anchor="ctr">
            <a:normAutofit/>
          </a:bodyPr>
          <a:lstStyle/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ПАКЕТОВ ЭЛЕКТРОННЫХ ДОКУМЕНТОВ, 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НАПРАВЛЕННЫХ НА ГОСУДАРСТВЕННУЮ 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РЕГИСТРАЦИЮ ЧЕРЕЗ ИНТЕРНЕТ</a:t>
            </a:r>
          </a:p>
        </p:txBody>
      </p:sp>
      <p:grpSp>
        <p:nvGrpSpPr>
          <p:cNvPr id="76" name="Группа 3"/>
          <p:cNvGrpSpPr>
            <a:grpSpLocks/>
          </p:cNvGrpSpPr>
          <p:nvPr/>
        </p:nvGrpSpPr>
        <p:grpSpPr bwMode="auto">
          <a:xfrm>
            <a:off x="1742781" y="5385241"/>
            <a:ext cx="457492" cy="511127"/>
            <a:chOff x="937692" y="2537617"/>
            <a:chExt cx="525831" cy="621260"/>
          </a:xfrm>
        </p:grpSpPr>
        <p:pic>
          <p:nvPicPr>
            <p:cNvPr id="77" name="Рисунок 5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466" y="253761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Рисунок 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316" y="2593479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Рисунок 6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692" y="267096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5" name="Овал 84"/>
          <p:cNvSpPr/>
          <p:nvPr/>
        </p:nvSpPr>
        <p:spPr>
          <a:xfrm>
            <a:off x="3754699" y="4293847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/>
              <a:t>6</a:t>
            </a:r>
          </a:p>
        </p:txBody>
      </p:sp>
      <p:pic>
        <p:nvPicPr>
          <p:cNvPr id="59" name="Picture 3" descr="C:\Users\0000-05-767\Desktop\politics-600x450.jp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546" y="5204624"/>
            <a:ext cx="769311" cy="61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7694577" y="2160188"/>
            <a:ext cx="492596" cy="360994"/>
          </a:xfrm>
          <a:prstGeom prst="rect">
            <a:avLst/>
          </a:prstGeom>
          <a:noFill/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2,7 </a:t>
            </a:r>
            <a:r>
              <a:rPr lang="ru-RU" sz="1100" dirty="0">
                <a:solidFill>
                  <a:schemeClr val="accent6">
                    <a:lumMod val="75000"/>
                  </a:schemeClr>
                </a:solidFill>
              </a:rPr>
              <a:t>ТЫС.ЕД.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51520" y="5887225"/>
            <a:ext cx="951136" cy="566111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/>
          <a:p>
            <a:pPr defTabSz="914239">
              <a:spcBef>
                <a:spcPct val="0"/>
              </a:spcBef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I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квартал 2017 года</a:t>
            </a:r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defTabSz="914239">
              <a:spcBef>
                <a:spcPct val="0"/>
              </a:spcBef>
            </a:pPr>
            <a:r>
              <a:rPr lang="en-US" sz="14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I </a:t>
            </a:r>
            <a:r>
              <a:rPr lang="ru-RU" sz="14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квартал 2018 года</a:t>
            </a:r>
            <a:endParaRPr lang="ru-RU" sz="1400" b="1" dirty="0">
              <a:solidFill>
                <a:srgbClr val="005AA9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defTabSz="914239">
              <a:spcBef>
                <a:spcPct val="0"/>
              </a:spcBef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I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квартал 2019 года</a:t>
            </a:r>
            <a:endParaRPr lang="ru-RU" sz="16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830764" y="942669"/>
            <a:ext cx="3071528" cy="661121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100" dirty="0"/>
              <a:t>РЕЗУЛЬТАТИВНОСТЬ ПРОВЕРОК </a:t>
            </a:r>
          </a:p>
          <a:p>
            <a:r>
              <a:rPr lang="ru-RU" sz="1100" dirty="0"/>
              <a:t>СОБЛЮДЕНИЯ ВАЛЮТНОГО </a:t>
            </a:r>
          </a:p>
          <a:p>
            <a:r>
              <a:rPr lang="ru-RU" sz="1100" dirty="0"/>
              <a:t>ЗАКОНОДАТЕЛЬСТВА</a:t>
            </a:r>
          </a:p>
          <a:p>
            <a:endParaRPr lang="ru-RU" sz="1100" dirty="0"/>
          </a:p>
        </p:txBody>
      </p:sp>
      <p:sp>
        <p:nvSpPr>
          <p:cNvPr id="91" name="Овал 90"/>
          <p:cNvSpPr/>
          <p:nvPr/>
        </p:nvSpPr>
        <p:spPr>
          <a:xfrm>
            <a:off x="3805977" y="2887540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9213" l="0" r="100000">
                        <a14:foregroundMark x1="42529" y1="77953" x2="42529" y2="77953"/>
                        <a14:foregroundMark x1="38506" y1="79528" x2="38506" y2="79528"/>
                        <a14:foregroundMark x1="41954" y1="85039" x2="41954" y2="85039"/>
                        <a14:foregroundMark x1="42529" y1="88976" x2="42529" y2="88976"/>
                        <a14:foregroundMark x1="47701" y1="86614" x2="47701" y2="86614"/>
                        <a14:foregroundMark x1="87931" y1="55906" x2="87931" y2="55906"/>
                        <a14:foregroundMark x1="12069" y1="64567" x2="12069" y2="64567"/>
                        <a14:foregroundMark x1="24138" y1="61417" x2="24138" y2="61417"/>
                        <a14:foregroundMark x1="9195" y1="47244" x2="9195" y2="47244"/>
                        <a14:foregroundMark x1="11494" y1="47244" x2="11494" y2="47244"/>
                        <a14:foregroundMark x1="14368" y1="45669" x2="14368" y2="45669"/>
                        <a14:foregroundMark x1="92529" y1="79528" x2="92529" y2="79528"/>
                        <a14:foregroundMark x1="79310" y1="43307" x2="79310" y2="43307"/>
                        <a14:foregroundMark x1="75862" y1="40157" x2="75862" y2="40157"/>
                      </a14:backgroundRemoval>
                    </a14:imgEffect>
                    <a14:imgEffect>
                      <a14:saturation sat="66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934" y="1469057"/>
            <a:ext cx="829110" cy="645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1862211" y="2598018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92%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775348" y="2268496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76%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014611" y="2876650"/>
            <a:ext cx="525474" cy="426074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62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%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878995" y="3759843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2,1 </a:t>
            </a:r>
            <a:r>
              <a:rPr lang="ru-RU" sz="1050" dirty="0" smtClean="0"/>
              <a:t>ТЫС</a:t>
            </a:r>
            <a:r>
              <a:rPr lang="ru-RU" sz="1050" dirty="0"/>
              <a:t>. ДЕЛ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732240" y="342900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2,2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ДЕЛ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966847" y="4130777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1,9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ТЫС. ДЕЛ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922276" y="1592494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98 %</a:t>
            </a:r>
            <a:endParaRPr lang="ru-RU" sz="1800" dirty="0"/>
          </a:p>
        </p:txBody>
      </p:sp>
      <p:sp>
        <p:nvSpPr>
          <p:cNvPr id="83" name="TextBox 82"/>
          <p:cNvSpPr txBox="1"/>
          <p:nvPr/>
        </p:nvSpPr>
        <p:spPr>
          <a:xfrm>
            <a:off x="4064557" y="1891929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92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%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707904" y="1350816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95%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401659" y="5483659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186,0 </a:t>
            </a:r>
            <a:r>
              <a:rPr lang="ru-RU" sz="1050" dirty="0" smtClean="0"/>
              <a:t>ТЫС. ЕД.</a:t>
            </a:r>
            <a:endParaRPr lang="ru-RU" sz="1050" dirty="0"/>
          </a:p>
        </p:txBody>
      </p:sp>
      <p:sp>
        <p:nvSpPr>
          <p:cNvPr id="57" name="TextBox 56"/>
          <p:cNvSpPr txBox="1"/>
          <p:nvPr/>
        </p:nvSpPr>
        <p:spPr>
          <a:xfrm>
            <a:off x="2267744" y="522920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139,0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555776" y="5806366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342,9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 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002328" y="6122339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7,3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843392" y="5824629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9,3%*</a:t>
            </a:r>
            <a:endParaRPr lang="ru-RU" sz="1800" dirty="0"/>
          </a:p>
        </p:txBody>
      </p:sp>
      <p:sp>
        <p:nvSpPr>
          <p:cNvPr id="90" name="TextBox 89"/>
          <p:cNvSpPr txBox="1"/>
          <p:nvPr/>
        </p:nvSpPr>
        <p:spPr>
          <a:xfrm>
            <a:off x="4664826" y="5568782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12,2%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820283" y="5870021"/>
            <a:ext cx="3216212" cy="45132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100" dirty="0" smtClean="0"/>
              <a:t>* - </a:t>
            </a:r>
            <a:r>
              <a:rPr lang="ru-RU" sz="1100" dirty="0"/>
              <a:t>без учета «</a:t>
            </a:r>
            <a:r>
              <a:rPr lang="ru-RU" sz="1100" dirty="0" smtClean="0"/>
              <a:t>разового» </a:t>
            </a:r>
            <a:r>
              <a:rPr lang="ru-RU" sz="1100" dirty="0" smtClean="0"/>
              <a:t>списания </a:t>
            </a:r>
          </a:p>
          <a:p>
            <a:r>
              <a:rPr lang="ru-RU" sz="1100" dirty="0" smtClean="0"/>
              <a:t>по </a:t>
            </a:r>
            <a:r>
              <a:rPr lang="ru-RU" sz="1100" dirty="0"/>
              <a:t>ФЗ от 28.12.2017 № 436-ФЗ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5858250" y="6216468"/>
            <a:ext cx="2999073" cy="28563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100" dirty="0" smtClean="0"/>
              <a:t>** - годовой показатель</a:t>
            </a:r>
            <a:endParaRPr lang="ru-RU" sz="1100" dirty="0"/>
          </a:p>
        </p:txBody>
      </p:sp>
      <p:sp>
        <p:nvSpPr>
          <p:cNvPr id="98" name="TextBox 97"/>
          <p:cNvSpPr txBox="1"/>
          <p:nvPr/>
        </p:nvSpPr>
        <p:spPr>
          <a:xfrm>
            <a:off x="7424237" y="5349547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88,9%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237627" y="508439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67,6%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652843" y="5682665"/>
            <a:ext cx="576064" cy="3747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***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885254" y="6459872"/>
            <a:ext cx="2999073" cy="28563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100" dirty="0" smtClean="0"/>
              <a:t>*** </a:t>
            </a:r>
            <a:r>
              <a:rPr lang="ru-RU" sz="1100" dirty="0" smtClean="0"/>
              <a:t>- </a:t>
            </a:r>
            <a:r>
              <a:rPr lang="ru-RU" sz="1100" dirty="0" smtClean="0"/>
              <a:t>замена показателя в связи с достижением </a:t>
            </a:r>
          </a:p>
          <a:p>
            <a:r>
              <a:rPr lang="ru-RU" sz="1100" dirty="0" smtClean="0"/>
              <a:t>максимального значения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95581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200</Words>
  <Application>Microsoft Office PowerPoint</Application>
  <PresentationFormat>Экран (4:3)</PresentationFormat>
  <Paragraphs>69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Екатерина Сергеевна</dc:creator>
  <cp:lastModifiedBy>Алексеева Екатерина Сергеевна</cp:lastModifiedBy>
  <cp:revision>24</cp:revision>
  <dcterms:created xsi:type="dcterms:W3CDTF">2019-06-20T16:13:53Z</dcterms:created>
  <dcterms:modified xsi:type="dcterms:W3CDTF">2019-07-02T07:14:08Z</dcterms:modified>
</cp:coreProperties>
</file>